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2" r:id="rId2"/>
    <p:sldId id="263" r:id="rId3"/>
    <p:sldId id="272" r:id="rId4"/>
    <p:sldId id="261" r:id="rId5"/>
    <p:sldId id="266" r:id="rId6"/>
    <p:sldId id="274" r:id="rId7"/>
    <p:sldId id="273" r:id="rId8"/>
    <p:sldId id="270" r:id="rId9"/>
    <p:sldId id="269" r:id="rId10"/>
    <p:sldId id="265" r:id="rId11"/>
    <p:sldId id="271" r:id="rId12"/>
    <p:sldId id="267" r:id="rId13"/>
    <p:sldId id="268" r:id="rId14"/>
    <p:sldId id="276" r:id="rId1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78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629B3-ED98-4CA0-8960-E1A0E8C9D009}" type="datetimeFigureOut">
              <a:rPr lang="en-US" smtClean="0"/>
              <a:t>11/6/2020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9DE95-E8AD-4C31-B501-F5D74DC064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2670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629B3-ED98-4CA0-8960-E1A0E8C9D009}" type="datetimeFigureOut">
              <a:rPr lang="en-US" smtClean="0"/>
              <a:t>11/6/2020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9DE95-E8AD-4C31-B501-F5D74DC064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5003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629B3-ED98-4CA0-8960-E1A0E8C9D009}" type="datetimeFigureOut">
              <a:rPr lang="en-US" smtClean="0"/>
              <a:t>11/6/2020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9DE95-E8AD-4C31-B501-F5D74DC064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3084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629B3-ED98-4CA0-8960-E1A0E8C9D009}" type="datetimeFigureOut">
              <a:rPr lang="en-US" smtClean="0"/>
              <a:t>11/6/2020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9DE95-E8AD-4C31-B501-F5D74DC064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5958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629B3-ED98-4CA0-8960-E1A0E8C9D009}" type="datetimeFigureOut">
              <a:rPr lang="en-US" smtClean="0"/>
              <a:t>11/6/2020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9DE95-E8AD-4C31-B501-F5D74DC064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4906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629B3-ED98-4CA0-8960-E1A0E8C9D009}" type="datetimeFigureOut">
              <a:rPr lang="en-US" smtClean="0"/>
              <a:t>11/6/2020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9DE95-E8AD-4C31-B501-F5D74DC064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2626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629B3-ED98-4CA0-8960-E1A0E8C9D009}" type="datetimeFigureOut">
              <a:rPr lang="en-US" smtClean="0"/>
              <a:t>11/6/2020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9DE95-E8AD-4C31-B501-F5D74DC064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7324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629B3-ED98-4CA0-8960-E1A0E8C9D009}" type="datetimeFigureOut">
              <a:rPr lang="en-US" smtClean="0"/>
              <a:t>11/6/2020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9DE95-E8AD-4C31-B501-F5D74DC064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6114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629B3-ED98-4CA0-8960-E1A0E8C9D009}" type="datetimeFigureOut">
              <a:rPr lang="en-US" smtClean="0"/>
              <a:t>11/6/2020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9DE95-E8AD-4C31-B501-F5D74DC064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4438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629B3-ED98-4CA0-8960-E1A0E8C9D009}" type="datetimeFigureOut">
              <a:rPr lang="en-US" smtClean="0"/>
              <a:t>11/6/2020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9DE95-E8AD-4C31-B501-F5D74DC064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5588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629B3-ED98-4CA0-8960-E1A0E8C9D009}" type="datetimeFigureOut">
              <a:rPr lang="en-US" smtClean="0"/>
              <a:t>11/6/2020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9DE95-E8AD-4C31-B501-F5D74DC064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025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7629B3-ED98-4CA0-8960-E1A0E8C9D009}" type="datetimeFigureOut">
              <a:rPr lang="en-US" smtClean="0"/>
              <a:t>11/6/2020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A9DE95-E8AD-4C31-B501-F5D74DC064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5201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0222F56-0D03-479F-B9AB-8FCB08363414}"/>
              </a:ext>
            </a:extLst>
          </p:cNvPr>
          <p:cNvSpPr/>
          <p:nvPr/>
        </p:nvSpPr>
        <p:spPr>
          <a:xfrm>
            <a:off x="483659" y="426494"/>
            <a:ext cx="8260264" cy="6001974"/>
          </a:xfrm>
          <a:prstGeom prst="rect">
            <a:avLst/>
          </a:prstGeom>
          <a:solidFill>
            <a:schemeClr val="accent6">
              <a:lumMod val="60000"/>
              <a:lumOff val="40000"/>
              <a:alpha val="38000"/>
            </a:schemeClr>
          </a:solidFill>
          <a:ln w="25400">
            <a:solidFill>
              <a:schemeClr val="accent6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000" b="1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FFBF1BB-6437-4191-B3BE-EEE2C9C8E15A}"/>
              </a:ext>
            </a:extLst>
          </p:cNvPr>
          <p:cNvSpPr/>
          <p:nvPr/>
        </p:nvSpPr>
        <p:spPr>
          <a:xfrm>
            <a:off x="204766" y="187832"/>
            <a:ext cx="8767600" cy="6479298"/>
          </a:xfrm>
          <a:prstGeom prst="rect">
            <a:avLst/>
          </a:prstGeom>
          <a:noFill/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75AAB18-4C94-441C-9959-F20433305BBB}"/>
              </a:ext>
            </a:extLst>
          </p:cNvPr>
          <p:cNvSpPr txBox="1"/>
          <p:nvPr/>
        </p:nvSpPr>
        <p:spPr>
          <a:xfrm>
            <a:off x="5358566" y="5596882"/>
            <a:ext cx="3048000" cy="461665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/>
              <a:t>data_farming</a:t>
            </a:r>
            <a:endParaRPr lang="en-US" sz="24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34F8442-C683-4BC7-B72C-3CE3AE808E15}"/>
              </a:ext>
            </a:extLst>
          </p:cNvPr>
          <p:cNvSpPr txBox="1"/>
          <p:nvPr/>
        </p:nvSpPr>
        <p:spPr>
          <a:xfrm>
            <a:off x="3089791" y="426494"/>
            <a:ext cx="3048000" cy="461665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PROJECT 1: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73142D-8D12-4CAA-9EF3-FE3DFF856EAF}"/>
              </a:ext>
            </a:extLst>
          </p:cNvPr>
          <p:cNvSpPr txBox="1"/>
          <p:nvPr/>
        </p:nvSpPr>
        <p:spPr>
          <a:xfrm>
            <a:off x="1782505" y="799453"/>
            <a:ext cx="5297801" cy="646331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CAN WE PREDICT THE PRICE OF AGRICULTURAL COMMODITIES</a:t>
            </a:r>
          </a:p>
        </p:txBody>
      </p:sp>
      <p:pic>
        <p:nvPicPr>
          <p:cNvPr id="6" name="Picture 5" descr="A close up of a giraffe&#10;&#10;Description automatically generated">
            <a:extLst>
              <a:ext uri="{FF2B5EF4-FFF2-40B4-BE49-F238E27FC236}">
                <a16:creationId xmlns:a16="http://schemas.microsoft.com/office/drawing/2014/main" id="{BAD0B55C-62FB-4CE4-A0A2-EDD3A2EF7F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8073" y="1684446"/>
            <a:ext cx="2669730" cy="18984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587C3B0-6E6C-4E9D-A448-6663246FBDA8}"/>
              </a:ext>
            </a:extLst>
          </p:cNvPr>
          <p:cNvSpPr txBox="1"/>
          <p:nvPr/>
        </p:nvSpPr>
        <p:spPr>
          <a:xfrm>
            <a:off x="6074193" y="3775046"/>
            <a:ext cx="266973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SOYBEAN</a:t>
            </a:r>
          </a:p>
          <a:p>
            <a:r>
              <a:rPr lang="en-US" sz="1400" dirty="0"/>
              <a:t>Futures sticker symbol : S</a:t>
            </a:r>
          </a:p>
          <a:p>
            <a:r>
              <a:rPr lang="en-US" sz="1400" dirty="0"/>
              <a:t>ETF name: SOYB</a:t>
            </a:r>
          </a:p>
        </p:txBody>
      </p:sp>
      <p:pic>
        <p:nvPicPr>
          <p:cNvPr id="11" name="Picture 10" descr="A close up of a plant&#10;&#10;Description automatically generated">
            <a:extLst>
              <a:ext uri="{FF2B5EF4-FFF2-40B4-BE49-F238E27FC236}">
                <a16:creationId xmlns:a16="http://schemas.microsoft.com/office/drawing/2014/main" id="{FDB92CC1-37EC-406F-B62B-453ADA6010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330" y="1391283"/>
            <a:ext cx="2084350" cy="3016250"/>
          </a:xfrm>
          <a:prstGeom prst="rect">
            <a:avLst/>
          </a:prstGeom>
        </p:spPr>
      </p:pic>
      <p:pic>
        <p:nvPicPr>
          <p:cNvPr id="14" name="Picture 13" descr="A picture containing outdoor, bird, grass, standing&#10;&#10;Description automatically generated">
            <a:extLst>
              <a:ext uri="{FF2B5EF4-FFF2-40B4-BE49-F238E27FC236}">
                <a16:creationId xmlns:a16="http://schemas.microsoft.com/office/drawing/2014/main" id="{FA07384A-36E9-4895-9E5C-DEC2E21FA2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8556" y="3219555"/>
            <a:ext cx="2084350" cy="312652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1347FF9-201C-45D8-8ABB-2AE6E5891FDF}"/>
              </a:ext>
            </a:extLst>
          </p:cNvPr>
          <p:cNvSpPr txBox="1"/>
          <p:nvPr/>
        </p:nvSpPr>
        <p:spPr>
          <a:xfrm>
            <a:off x="3735062" y="2478655"/>
            <a:ext cx="266973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CORN</a:t>
            </a:r>
          </a:p>
          <a:p>
            <a:r>
              <a:rPr lang="en-US" sz="1400" dirty="0"/>
              <a:t>Futures sticker symbol : C</a:t>
            </a:r>
          </a:p>
          <a:p>
            <a:r>
              <a:rPr lang="en-US" sz="1400" dirty="0"/>
              <a:t>ETF name: CORN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9DA75D9-08E6-4F2B-BFA9-2215152682CA}"/>
              </a:ext>
            </a:extLst>
          </p:cNvPr>
          <p:cNvSpPr txBox="1"/>
          <p:nvPr/>
        </p:nvSpPr>
        <p:spPr>
          <a:xfrm>
            <a:off x="1065332" y="4407533"/>
            <a:ext cx="266973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WHEAT</a:t>
            </a:r>
          </a:p>
          <a:p>
            <a:r>
              <a:rPr lang="en-US" sz="1400" dirty="0"/>
              <a:t>Futures sticker symbol : W</a:t>
            </a:r>
          </a:p>
          <a:p>
            <a:r>
              <a:rPr lang="en-US" sz="1400" dirty="0"/>
              <a:t>ETF name: WEA</a:t>
            </a:r>
          </a:p>
        </p:txBody>
      </p:sp>
    </p:spTree>
    <p:extLst>
      <p:ext uri="{BB962C8B-B14F-4D97-AF65-F5344CB8AC3E}">
        <p14:creationId xmlns:p14="http://schemas.microsoft.com/office/powerpoint/2010/main" val="398252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0222F56-0D03-479F-B9AB-8FCB08363414}"/>
              </a:ext>
            </a:extLst>
          </p:cNvPr>
          <p:cNvSpPr/>
          <p:nvPr/>
        </p:nvSpPr>
        <p:spPr>
          <a:xfrm>
            <a:off x="508826" y="428013"/>
            <a:ext cx="8260264" cy="6001974"/>
          </a:xfrm>
          <a:prstGeom prst="rect">
            <a:avLst/>
          </a:prstGeom>
          <a:solidFill>
            <a:schemeClr val="accent6">
              <a:lumMod val="60000"/>
              <a:lumOff val="40000"/>
              <a:alpha val="38000"/>
            </a:schemeClr>
          </a:solidFill>
          <a:ln w="25400">
            <a:solidFill>
              <a:schemeClr val="accent6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000" b="1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FFBF1BB-6437-4191-B3BE-EEE2C9C8E15A}"/>
              </a:ext>
            </a:extLst>
          </p:cNvPr>
          <p:cNvSpPr/>
          <p:nvPr/>
        </p:nvSpPr>
        <p:spPr>
          <a:xfrm>
            <a:off x="204766" y="187832"/>
            <a:ext cx="8767600" cy="6479298"/>
          </a:xfrm>
          <a:prstGeom prst="rect">
            <a:avLst/>
          </a:prstGeom>
          <a:noFill/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75AAB18-4C94-441C-9959-F20433305BBB}"/>
              </a:ext>
            </a:extLst>
          </p:cNvPr>
          <p:cNvSpPr txBox="1"/>
          <p:nvPr/>
        </p:nvSpPr>
        <p:spPr>
          <a:xfrm>
            <a:off x="5358566" y="5596882"/>
            <a:ext cx="3048000" cy="461665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/>
              <a:t>data_farming</a:t>
            </a:r>
            <a:endParaRPr lang="en-US" sz="24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34F8442-C683-4BC7-B72C-3CE3AE808E15}"/>
              </a:ext>
            </a:extLst>
          </p:cNvPr>
          <p:cNvSpPr txBox="1"/>
          <p:nvPr/>
        </p:nvSpPr>
        <p:spPr>
          <a:xfrm>
            <a:off x="2419922" y="478417"/>
            <a:ext cx="4270598" cy="461665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WEATHER CORRELATIONS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827F14-722F-4002-810E-31B69B7AD80E}"/>
              </a:ext>
            </a:extLst>
          </p:cNvPr>
          <p:cNvSpPr txBox="1"/>
          <p:nvPr/>
        </p:nvSpPr>
        <p:spPr>
          <a:xfrm>
            <a:off x="3494071" y="862688"/>
            <a:ext cx="26677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TEMPERATURES - SPRING</a:t>
            </a:r>
          </a:p>
        </p:txBody>
      </p:sp>
      <p:pic>
        <p:nvPicPr>
          <p:cNvPr id="9" name="Picture 8" descr="Chart, waterfall chart&#10;&#10;Description automatically generated">
            <a:extLst>
              <a:ext uri="{FF2B5EF4-FFF2-40B4-BE49-F238E27FC236}">
                <a16:creationId xmlns:a16="http://schemas.microsoft.com/office/drawing/2014/main" id="{C95DBF31-112B-470A-8EE5-0CB40EC87C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527" y="1139687"/>
            <a:ext cx="4207588" cy="1807957"/>
          </a:xfrm>
          <a:prstGeom prst="rect">
            <a:avLst/>
          </a:prstGeom>
        </p:spPr>
      </p:pic>
      <p:pic>
        <p:nvPicPr>
          <p:cNvPr id="13" name="Picture 12" descr="Chart, waterfall chart&#10;&#10;Description automatically generated">
            <a:extLst>
              <a:ext uri="{FF2B5EF4-FFF2-40B4-BE49-F238E27FC236}">
                <a16:creationId xmlns:a16="http://schemas.microsoft.com/office/drawing/2014/main" id="{28D959DC-B246-407C-ABA6-CA540EC954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09" y="4484519"/>
            <a:ext cx="4367433" cy="1895064"/>
          </a:xfrm>
          <a:prstGeom prst="rect">
            <a:avLst/>
          </a:prstGeom>
        </p:spPr>
      </p:pic>
      <p:pic>
        <p:nvPicPr>
          <p:cNvPr id="6" name="Picture 5" descr="Chart, scatter chart, waterfall chart&#10;&#10;Description automatically generated">
            <a:extLst>
              <a:ext uri="{FF2B5EF4-FFF2-40B4-BE49-F238E27FC236}">
                <a16:creationId xmlns:a16="http://schemas.microsoft.com/office/drawing/2014/main" id="{EBD5DE10-CEB9-433E-90DE-06690C88FE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9875" y="2775441"/>
            <a:ext cx="4270598" cy="1881282"/>
          </a:xfrm>
          <a:prstGeom prst="rect">
            <a:avLst/>
          </a:prstGeom>
        </p:spPr>
      </p:pic>
      <p:sp>
        <p:nvSpPr>
          <p:cNvPr id="14" name="Arrow: Down 13">
            <a:extLst>
              <a:ext uri="{FF2B5EF4-FFF2-40B4-BE49-F238E27FC236}">
                <a16:creationId xmlns:a16="http://schemas.microsoft.com/office/drawing/2014/main" id="{4065E06E-3A9B-4BF1-8D0B-A3928D2D776A}"/>
              </a:ext>
            </a:extLst>
          </p:cNvPr>
          <p:cNvSpPr/>
          <p:nvPr/>
        </p:nvSpPr>
        <p:spPr>
          <a:xfrm>
            <a:off x="1233182" y="4035105"/>
            <a:ext cx="167779" cy="327170"/>
          </a:xfrm>
          <a:prstGeom prst="downArrow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Down 16">
            <a:extLst>
              <a:ext uri="{FF2B5EF4-FFF2-40B4-BE49-F238E27FC236}">
                <a16:creationId xmlns:a16="http://schemas.microsoft.com/office/drawing/2014/main" id="{484464BF-1AF2-476E-86AB-4C300BC287AF}"/>
              </a:ext>
            </a:extLst>
          </p:cNvPr>
          <p:cNvSpPr/>
          <p:nvPr/>
        </p:nvSpPr>
        <p:spPr>
          <a:xfrm rot="10800000">
            <a:off x="1233181" y="2869075"/>
            <a:ext cx="167779" cy="327170"/>
          </a:xfrm>
          <a:prstGeom prst="downArrow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99FA782-9BC4-48F1-965D-70A802A64A96}"/>
              </a:ext>
            </a:extLst>
          </p:cNvPr>
          <p:cNvSpPr txBox="1"/>
          <p:nvPr/>
        </p:nvSpPr>
        <p:spPr>
          <a:xfrm>
            <a:off x="939567" y="3368758"/>
            <a:ext cx="23740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Is this low production </a:t>
            </a:r>
          </a:p>
          <a:p>
            <a:r>
              <a:rPr lang="en-US" sz="1400" dirty="0"/>
              <a:t>the result of a cold winter?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CBA33C3-DD45-4252-89C4-55D0576DDED8}"/>
              </a:ext>
            </a:extLst>
          </p:cNvPr>
          <p:cNvSpPr/>
          <p:nvPr/>
        </p:nvSpPr>
        <p:spPr>
          <a:xfrm>
            <a:off x="939567" y="2139193"/>
            <a:ext cx="763398" cy="550837"/>
          </a:xfrm>
          <a:prstGeom prst="ellipse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D40B01C-E93B-440B-B350-B93EAA8E9A1B}"/>
              </a:ext>
            </a:extLst>
          </p:cNvPr>
          <p:cNvSpPr/>
          <p:nvPr/>
        </p:nvSpPr>
        <p:spPr>
          <a:xfrm>
            <a:off x="2793534" y="1895912"/>
            <a:ext cx="335560" cy="2768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DCFEDCE-4E91-4AAC-BD41-C6E012EFFB8F}"/>
              </a:ext>
            </a:extLst>
          </p:cNvPr>
          <p:cNvSpPr/>
          <p:nvPr/>
        </p:nvSpPr>
        <p:spPr>
          <a:xfrm>
            <a:off x="2945934" y="5303244"/>
            <a:ext cx="335560" cy="2768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ACC05ED-538E-44FB-9327-BB3AF092B647}"/>
              </a:ext>
            </a:extLst>
          </p:cNvPr>
          <p:cNvSpPr/>
          <p:nvPr/>
        </p:nvSpPr>
        <p:spPr>
          <a:xfrm>
            <a:off x="6737762" y="3583499"/>
            <a:ext cx="335560" cy="2768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339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0222F56-0D03-479F-B9AB-8FCB08363414}"/>
              </a:ext>
            </a:extLst>
          </p:cNvPr>
          <p:cNvSpPr/>
          <p:nvPr/>
        </p:nvSpPr>
        <p:spPr>
          <a:xfrm>
            <a:off x="508826" y="428013"/>
            <a:ext cx="8260264" cy="6001974"/>
          </a:xfrm>
          <a:prstGeom prst="rect">
            <a:avLst/>
          </a:prstGeom>
          <a:solidFill>
            <a:schemeClr val="accent6">
              <a:lumMod val="60000"/>
              <a:lumOff val="40000"/>
              <a:alpha val="38000"/>
            </a:schemeClr>
          </a:solidFill>
          <a:ln w="25400">
            <a:solidFill>
              <a:schemeClr val="accent6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000" b="1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FFBF1BB-6437-4191-B3BE-EEE2C9C8E15A}"/>
              </a:ext>
            </a:extLst>
          </p:cNvPr>
          <p:cNvSpPr/>
          <p:nvPr/>
        </p:nvSpPr>
        <p:spPr>
          <a:xfrm>
            <a:off x="204766" y="187832"/>
            <a:ext cx="8767600" cy="6479298"/>
          </a:xfrm>
          <a:prstGeom prst="rect">
            <a:avLst/>
          </a:prstGeom>
          <a:noFill/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75AAB18-4C94-441C-9959-F20433305BBB}"/>
              </a:ext>
            </a:extLst>
          </p:cNvPr>
          <p:cNvSpPr txBox="1"/>
          <p:nvPr/>
        </p:nvSpPr>
        <p:spPr>
          <a:xfrm>
            <a:off x="5358566" y="5596882"/>
            <a:ext cx="3048000" cy="461665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/>
              <a:t>data_farming</a:t>
            </a:r>
            <a:endParaRPr lang="en-US" sz="24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34F8442-C683-4BC7-B72C-3CE3AE808E15}"/>
              </a:ext>
            </a:extLst>
          </p:cNvPr>
          <p:cNvSpPr txBox="1"/>
          <p:nvPr/>
        </p:nvSpPr>
        <p:spPr>
          <a:xfrm>
            <a:off x="2419922" y="478417"/>
            <a:ext cx="4270598" cy="461665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WEATHER CORRELATIONS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827F14-722F-4002-810E-31B69B7AD80E}"/>
              </a:ext>
            </a:extLst>
          </p:cNvPr>
          <p:cNvSpPr txBox="1"/>
          <p:nvPr/>
        </p:nvSpPr>
        <p:spPr>
          <a:xfrm>
            <a:off x="3586350" y="862688"/>
            <a:ext cx="26677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PRECIPITATIONS - SUMMER</a:t>
            </a:r>
          </a:p>
        </p:txBody>
      </p:sp>
      <p:pic>
        <p:nvPicPr>
          <p:cNvPr id="6" name="Picture 5" descr="Chart, waterfall chart&#10;&#10;Description automatically generated">
            <a:extLst>
              <a:ext uri="{FF2B5EF4-FFF2-40B4-BE49-F238E27FC236}">
                <a16:creationId xmlns:a16="http://schemas.microsoft.com/office/drawing/2014/main" id="{2A30347D-0B97-4C1B-B109-D2C014855B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0759" y="1147144"/>
            <a:ext cx="4064415" cy="2062907"/>
          </a:xfrm>
          <a:prstGeom prst="rect">
            <a:avLst/>
          </a:prstGeom>
        </p:spPr>
      </p:pic>
      <p:pic>
        <p:nvPicPr>
          <p:cNvPr id="9" name="Picture 8" descr="Chart, waterfall chart&#10;&#10;Description automatically generated">
            <a:extLst>
              <a:ext uri="{FF2B5EF4-FFF2-40B4-BE49-F238E27FC236}">
                <a16:creationId xmlns:a16="http://schemas.microsoft.com/office/drawing/2014/main" id="{D7D554B4-0FFA-4E9A-BC76-61C2D3DB04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502" y="1166791"/>
            <a:ext cx="3827429" cy="1911421"/>
          </a:xfrm>
          <a:prstGeom prst="rect">
            <a:avLst/>
          </a:prstGeom>
        </p:spPr>
      </p:pic>
      <p:pic>
        <p:nvPicPr>
          <p:cNvPr id="17" name="Picture 16" descr="Chart, waterfall chart&#10;&#10;Description automatically generated">
            <a:extLst>
              <a:ext uri="{FF2B5EF4-FFF2-40B4-BE49-F238E27FC236}">
                <a16:creationId xmlns:a16="http://schemas.microsoft.com/office/drawing/2014/main" id="{54214E9E-1FE8-4CF6-A47D-CF1E3DDB71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9958" y="3627769"/>
            <a:ext cx="4291091" cy="1999800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0698CF9C-F210-4D52-9FD4-0A07FFF8CD90}"/>
              </a:ext>
            </a:extLst>
          </p:cNvPr>
          <p:cNvSpPr/>
          <p:nvPr/>
        </p:nvSpPr>
        <p:spPr>
          <a:xfrm>
            <a:off x="922788" y="1954635"/>
            <a:ext cx="1124125" cy="866849"/>
          </a:xfrm>
          <a:prstGeom prst="ellipse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7768233-4C0B-4CA5-A7A4-91237C05FAC0}"/>
              </a:ext>
            </a:extLst>
          </p:cNvPr>
          <p:cNvSpPr/>
          <p:nvPr/>
        </p:nvSpPr>
        <p:spPr>
          <a:xfrm>
            <a:off x="2199315" y="4706900"/>
            <a:ext cx="1047222" cy="733350"/>
          </a:xfrm>
          <a:prstGeom prst="ellipse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FE19500-5988-434B-BFF1-8ACE772DC1DF}"/>
              </a:ext>
            </a:extLst>
          </p:cNvPr>
          <p:cNvSpPr/>
          <p:nvPr/>
        </p:nvSpPr>
        <p:spPr>
          <a:xfrm>
            <a:off x="5094918" y="2015429"/>
            <a:ext cx="1047222" cy="733350"/>
          </a:xfrm>
          <a:prstGeom prst="ellipse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81F60F5-C52F-480C-A9E0-F56C155C1590}"/>
              </a:ext>
            </a:extLst>
          </p:cNvPr>
          <p:cNvCxnSpPr>
            <a:cxnSpLocks/>
          </p:cNvCxnSpPr>
          <p:nvPr/>
        </p:nvCxnSpPr>
        <p:spPr>
          <a:xfrm flipH="1">
            <a:off x="3246537" y="2765626"/>
            <a:ext cx="2650928" cy="2420209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7CBE5B1F-5868-4816-A999-30FFBAEBB353}"/>
              </a:ext>
            </a:extLst>
          </p:cNvPr>
          <p:cNvSpPr/>
          <p:nvPr/>
        </p:nvSpPr>
        <p:spPr>
          <a:xfrm>
            <a:off x="6670650" y="2065090"/>
            <a:ext cx="335560" cy="2768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FEAEBD5-DE80-47CA-8F8F-0D37F9AC3CD6}"/>
              </a:ext>
            </a:extLst>
          </p:cNvPr>
          <p:cNvSpPr/>
          <p:nvPr/>
        </p:nvSpPr>
        <p:spPr>
          <a:xfrm>
            <a:off x="2601985" y="2006367"/>
            <a:ext cx="335560" cy="2768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BBBA17A-4F07-4F89-A299-D6F5D57C0F82}"/>
              </a:ext>
            </a:extLst>
          </p:cNvPr>
          <p:cNvSpPr/>
          <p:nvPr/>
        </p:nvSpPr>
        <p:spPr>
          <a:xfrm>
            <a:off x="4296563" y="4523067"/>
            <a:ext cx="335560" cy="2768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D121DFA4-739E-4512-81CF-311D1801E6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5091" y="2098821"/>
            <a:ext cx="933557" cy="594833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A2891EDA-B9B4-4C25-A392-FAEDA0CA44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97089" y="2177148"/>
            <a:ext cx="964919" cy="614816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90F14067-A589-4F94-860C-2EB34976E2F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66293" y="4706900"/>
            <a:ext cx="850194" cy="541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040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0222F56-0D03-479F-B9AB-8FCB08363414}"/>
              </a:ext>
            </a:extLst>
          </p:cNvPr>
          <p:cNvSpPr/>
          <p:nvPr/>
        </p:nvSpPr>
        <p:spPr>
          <a:xfrm>
            <a:off x="508826" y="428013"/>
            <a:ext cx="8260264" cy="6001974"/>
          </a:xfrm>
          <a:prstGeom prst="rect">
            <a:avLst/>
          </a:prstGeom>
          <a:solidFill>
            <a:schemeClr val="accent6">
              <a:lumMod val="60000"/>
              <a:lumOff val="40000"/>
              <a:alpha val="38000"/>
            </a:schemeClr>
          </a:solidFill>
          <a:ln w="25400">
            <a:solidFill>
              <a:schemeClr val="accent6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000" b="1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FFBF1BB-6437-4191-B3BE-EEE2C9C8E15A}"/>
              </a:ext>
            </a:extLst>
          </p:cNvPr>
          <p:cNvSpPr/>
          <p:nvPr/>
        </p:nvSpPr>
        <p:spPr>
          <a:xfrm>
            <a:off x="204766" y="187832"/>
            <a:ext cx="8767600" cy="6479298"/>
          </a:xfrm>
          <a:prstGeom prst="rect">
            <a:avLst/>
          </a:prstGeom>
          <a:noFill/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75AAB18-4C94-441C-9959-F20433305BBB}"/>
              </a:ext>
            </a:extLst>
          </p:cNvPr>
          <p:cNvSpPr txBox="1"/>
          <p:nvPr/>
        </p:nvSpPr>
        <p:spPr>
          <a:xfrm>
            <a:off x="5358566" y="5596882"/>
            <a:ext cx="3048000" cy="461665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/>
              <a:t>data_farming</a:t>
            </a:r>
            <a:endParaRPr lang="en-US" sz="24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34F8442-C683-4BC7-B72C-3CE3AE808E15}"/>
              </a:ext>
            </a:extLst>
          </p:cNvPr>
          <p:cNvSpPr txBox="1"/>
          <p:nvPr/>
        </p:nvSpPr>
        <p:spPr>
          <a:xfrm>
            <a:off x="2357775" y="478417"/>
            <a:ext cx="4584885" cy="461665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TRIGGER INDICATORS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E879172-FAC8-4378-8ED9-16082D42E74C}"/>
              </a:ext>
            </a:extLst>
          </p:cNvPr>
          <p:cNvSpPr txBox="1"/>
          <p:nvPr/>
        </p:nvSpPr>
        <p:spPr>
          <a:xfrm>
            <a:off x="3796564" y="862688"/>
            <a:ext cx="26677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EMA CROSSOVERS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4191478-FF18-4A98-A7F3-08AEA0D2D64F}"/>
              </a:ext>
            </a:extLst>
          </p:cNvPr>
          <p:cNvSpPr txBox="1"/>
          <p:nvPr/>
        </p:nvSpPr>
        <p:spPr>
          <a:xfrm>
            <a:off x="781234" y="6058547"/>
            <a:ext cx="4214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source: WASDE Report (USDA)</a:t>
            </a:r>
          </a:p>
        </p:txBody>
      </p:sp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E453B8C8-7AB8-4B69-998C-50EA894432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6064" y="1596231"/>
            <a:ext cx="6591871" cy="3665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447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0222F56-0D03-479F-B9AB-8FCB08363414}"/>
              </a:ext>
            </a:extLst>
          </p:cNvPr>
          <p:cNvSpPr/>
          <p:nvPr/>
        </p:nvSpPr>
        <p:spPr>
          <a:xfrm>
            <a:off x="508826" y="428013"/>
            <a:ext cx="8260264" cy="6001974"/>
          </a:xfrm>
          <a:prstGeom prst="rect">
            <a:avLst/>
          </a:prstGeom>
          <a:solidFill>
            <a:schemeClr val="accent6">
              <a:lumMod val="60000"/>
              <a:lumOff val="40000"/>
              <a:alpha val="38000"/>
            </a:schemeClr>
          </a:solidFill>
          <a:ln w="25400">
            <a:solidFill>
              <a:schemeClr val="accent6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000" b="1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FFBF1BB-6437-4191-B3BE-EEE2C9C8E15A}"/>
              </a:ext>
            </a:extLst>
          </p:cNvPr>
          <p:cNvSpPr/>
          <p:nvPr/>
        </p:nvSpPr>
        <p:spPr>
          <a:xfrm>
            <a:off x="204766" y="187832"/>
            <a:ext cx="8767600" cy="6479298"/>
          </a:xfrm>
          <a:prstGeom prst="rect">
            <a:avLst/>
          </a:prstGeom>
          <a:noFill/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75AAB18-4C94-441C-9959-F20433305BBB}"/>
              </a:ext>
            </a:extLst>
          </p:cNvPr>
          <p:cNvSpPr txBox="1"/>
          <p:nvPr/>
        </p:nvSpPr>
        <p:spPr>
          <a:xfrm>
            <a:off x="5358566" y="5596882"/>
            <a:ext cx="3048000" cy="461665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/>
              <a:t>data_farming</a:t>
            </a:r>
            <a:endParaRPr lang="en-US" sz="2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2B89C4-0695-48D9-91B4-2004DCC900E9}"/>
              </a:ext>
            </a:extLst>
          </p:cNvPr>
          <p:cNvSpPr txBox="1"/>
          <p:nvPr/>
        </p:nvSpPr>
        <p:spPr>
          <a:xfrm>
            <a:off x="2357775" y="478417"/>
            <a:ext cx="4584885" cy="461665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TRIGGER INDICATORS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74188A-E68D-404C-A6C7-D2E0D608C7F2}"/>
              </a:ext>
            </a:extLst>
          </p:cNvPr>
          <p:cNvSpPr txBox="1"/>
          <p:nvPr/>
        </p:nvSpPr>
        <p:spPr>
          <a:xfrm>
            <a:off x="3796564" y="862688"/>
            <a:ext cx="26677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INVENTORY CHANGES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1459D9-D08E-400B-9941-5D8677D97E6A}"/>
              </a:ext>
            </a:extLst>
          </p:cNvPr>
          <p:cNvSpPr txBox="1"/>
          <p:nvPr/>
        </p:nvSpPr>
        <p:spPr>
          <a:xfrm>
            <a:off x="781234" y="6058547"/>
            <a:ext cx="4214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source: WASDE Report (USDA)</a:t>
            </a:r>
          </a:p>
        </p:txBody>
      </p:sp>
      <p:pic>
        <p:nvPicPr>
          <p:cNvPr id="6" name="Picture 5" descr="Chart, histogram&#10;&#10;Description automatically generated">
            <a:extLst>
              <a:ext uri="{FF2B5EF4-FFF2-40B4-BE49-F238E27FC236}">
                <a16:creationId xmlns:a16="http://schemas.microsoft.com/office/drawing/2014/main" id="{D3A77D23-8EC1-4F70-B0F7-21A6D271D2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1771" y="1641955"/>
            <a:ext cx="6660457" cy="3574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103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E054B35-6EAD-4E74-8460-10E3D275B472}"/>
              </a:ext>
            </a:extLst>
          </p:cNvPr>
          <p:cNvSpPr/>
          <p:nvPr/>
        </p:nvSpPr>
        <p:spPr>
          <a:xfrm>
            <a:off x="508826" y="428013"/>
            <a:ext cx="8260264" cy="6001974"/>
          </a:xfrm>
          <a:prstGeom prst="rect">
            <a:avLst/>
          </a:prstGeom>
          <a:solidFill>
            <a:schemeClr val="accent6">
              <a:lumMod val="60000"/>
              <a:lumOff val="40000"/>
              <a:alpha val="38000"/>
            </a:schemeClr>
          </a:solidFill>
          <a:ln w="25400">
            <a:solidFill>
              <a:schemeClr val="accent6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000" b="1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98CD5D7-07B2-4CCC-B836-C00A92B1D99C}"/>
              </a:ext>
            </a:extLst>
          </p:cNvPr>
          <p:cNvSpPr/>
          <p:nvPr/>
        </p:nvSpPr>
        <p:spPr>
          <a:xfrm>
            <a:off x="204766" y="187832"/>
            <a:ext cx="8767600" cy="6479298"/>
          </a:xfrm>
          <a:prstGeom prst="rect">
            <a:avLst/>
          </a:prstGeom>
          <a:noFill/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2CE696-C160-4E67-B552-568AEECBB5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761164" y="1859181"/>
            <a:ext cx="5981876" cy="4351338"/>
          </a:xfrm>
        </p:spPr>
        <p:txBody>
          <a:bodyPr>
            <a:normAutofit/>
          </a:bodyPr>
          <a:lstStyle/>
          <a:p>
            <a:r>
              <a:rPr lang="en-US" sz="1800" dirty="0"/>
              <a:t>Yield current data may lead to high production </a:t>
            </a:r>
          </a:p>
          <a:p>
            <a:r>
              <a:rPr lang="en-US" sz="1800" dirty="0"/>
              <a:t>Trading opportunities from investment vehicle pricing  dislocation</a:t>
            </a:r>
          </a:p>
          <a:p>
            <a:r>
              <a:rPr lang="en-US" sz="1800" dirty="0"/>
              <a:t>Precipitation data may correlate to high crop production</a:t>
            </a:r>
          </a:p>
          <a:p>
            <a:r>
              <a:rPr lang="en-US" sz="1800" dirty="0"/>
              <a:t>EMA and Inventory change indicators are signaling a Short entry </a:t>
            </a:r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F61ADD-EBC3-48E9-8CCC-BD1739F4B041}"/>
              </a:ext>
            </a:extLst>
          </p:cNvPr>
          <p:cNvSpPr txBox="1"/>
          <p:nvPr/>
        </p:nvSpPr>
        <p:spPr>
          <a:xfrm>
            <a:off x="2419922" y="478417"/>
            <a:ext cx="4270598" cy="461665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SUMMARY ANALYSIS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B07D8C-6206-4639-8FD5-B374D45718E6}"/>
              </a:ext>
            </a:extLst>
          </p:cNvPr>
          <p:cNvSpPr txBox="1"/>
          <p:nvPr/>
        </p:nvSpPr>
        <p:spPr>
          <a:xfrm>
            <a:off x="5358566" y="5596882"/>
            <a:ext cx="3048000" cy="461665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/>
              <a:t>data_farming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622140204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0222F56-0D03-479F-B9AB-8FCB08363414}"/>
              </a:ext>
            </a:extLst>
          </p:cNvPr>
          <p:cNvSpPr/>
          <p:nvPr/>
        </p:nvSpPr>
        <p:spPr>
          <a:xfrm>
            <a:off x="508826" y="428013"/>
            <a:ext cx="8260264" cy="6001974"/>
          </a:xfrm>
          <a:prstGeom prst="rect">
            <a:avLst/>
          </a:prstGeom>
          <a:solidFill>
            <a:schemeClr val="accent6">
              <a:lumMod val="60000"/>
              <a:lumOff val="40000"/>
              <a:alpha val="38000"/>
            </a:schemeClr>
          </a:solidFill>
          <a:ln w="25400">
            <a:solidFill>
              <a:schemeClr val="accent6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000" b="1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FFBF1BB-6437-4191-B3BE-EEE2C9C8E15A}"/>
              </a:ext>
            </a:extLst>
          </p:cNvPr>
          <p:cNvSpPr/>
          <p:nvPr/>
        </p:nvSpPr>
        <p:spPr>
          <a:xfrm>
            <a:off x="204766" y="187832"/>
            <a:ext cx="8767600" cy="6479298"/>
          </a:xfrm>
          <a:prstGeom prst="rect">
            <a:avLst/>
          </a:prstGeom>
          <a:noFill/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75AAB18-4C94-441C-9959-F20433305BBB}"/>
              </a:ext>
            </a:extLst>
          </p:cNvPr>
          <p:cNvSpPr txBox="1"/>
          <p:nvPr/>
        </p:nvSpPr>
        <p:spPr>
          <a:xfrm>
            <a:off x="5358566" y="5596882"/>
            <a:ext cx="3048000" cy="461665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/>
              <a:t>data_farming</a:t>
            </a:r>
            <a:endParaRPr lang="en-US" sz="24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34F8442-C683-4BC7-B72C-3CE3AE808E15}"/>
              </a:ext>
            </a:extLst>
          </p:cNvPr>
          <p:cNvSpPr txBox="1"/>
          <p:nvPr/>
        </p:nvSpPr>
        <p:spPr>
          <a:xfrm>
            <a:off x="2419922" y="478417"/>
            <a:ext cx="4270598" cy="461665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OBJECTIVES: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E8743A-5976-45E5-88AA-EF64BB004A04}"/>
              </a:ext>
            </a:extLst>
          </p:cNvPr>
          <p:cNvSpPr txBox="1"/>
          <p:nvPr/>
        </p:nvSpPr>
        <p:spPr>
          <a:xfrm>
            <a:off x="2419921" y="1560352"/>
            <a:ext cx="458488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 – Identify main producing states</a:t>
            </a:r>
          </a:p>
          <a:p>
            <a:r>
              <a:rPr lang="en-US" dirty="0"/>
              <a:t>2 – Identify ETF’s vs Futures counterpart correlations.</a:t>
            </a:r>
          </a:p>
          <a:p>
            <a:r>
              <a:rPr lang="en-US" dirty="0"/>
              <a:t>3 – Identify weather vs production correlations</a:t>
            </a:r>
          </a:p>
          <a:p>
            <a:r>
              <a:rPr lang="en-US" dirty="0"/>
              <a:t>4 – Identify trigger indicators: Long or Short</a:t>
            </a:r>
          </a:p>
        </p:txBody>
      </p:sp>
    </p:spTree>
    <p:extLst>
      <p:ext uri="{BB962C8B-B14F-4D97-AF65-F5344CB8AC3E}">
        <p14:creationId xmlns:p14="http://schemas.microsoft.com/office/powerpoint/2010/main" val="1817177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0222F56-0D03-479F-B9AB-8FCB08363414}"/>
              </a:ext>
            </a:extLst>
          </p:cNvPr>
          <p:cNvSpPr/>
          <p:nvPr/>
        </p:nvSpPr>
        <p:spPr>
          <a:xfrm>
            <a:off x="458434" y="425905"/>
            <a:ext cx="8260264" cy="6001974"/>
          </a:xfrm>
          <a:prstGeom prst="rect">
            <a:avLst/>
          </a:prstGeom>
          <a:solidFill>
            <a:schemeClr val="accent6">
              <a:lumMod val="60000"/>
              <a:lumOff val="40000"/>
              <a:alpha val="38000"/>
            </a:schemeClr>
          </a:solidFill>
          <a:ln w="25400">
            <a:solidFill>
              <a:schemeClr val="accent6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000" b="1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FFBF1BB-6437-4191-B3BE-EEE2C9C8E15A}"/>
              </a:ext>
            </a:extLst>
          </p:cNvPr>
          <p:cNvSpPr/>
          <p:nvPr/>
        </p:nvSpPr>
        <p:spPr>
          <a:xfrm>
            <a:off x="204766" y="187832"/>
            <a:ext cx="8767600" cy="6479298"/>
          </a:xfrm>
          <a:prstGeom prst="rect">
            <a:avLst/>
          </a:prstGeom>
          <a:noFill/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75AAB18-4C94-441C-9959-F20433305BBB}"/>
              </a:ext>
            </a:extLst>
          </p:cNvPr>
          <p:cNvSpPr txBox="1"/>
          <p:nvPr/>
        </p:nvSpPr>
        <p:spPr>
          <a:xfrm>
            <a:off x="5358566" y="5596882"/>
            <a:ext cx="3048000" cy="461665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/>
              <a:t>data_farming</a:t>
            </a:r>
            <a:endParaRPr lang="en-US" sz="24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34F8442-C683-4BC7-B72C-3CE3AE808E15}"/>
              </a:ext>
            </a:extLst>
          </p:cNvPr>
          <p:cNvSpPr txBox="1"/>
          <p:nvPr/>
        </p:nvSpPr>
        <p:spPr>
          <a:xfrm>
            <a:off x="2419922" y="478417"/>
            <a:ext cx="4270598" cy="461665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CORN PRODUCTION PANEL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107B82-BAE4-4428-BCBB-62EA9813A978}"/>
              </a:ext>
            </a:extLst>
          </p:cNvPr>
          <p:cNvSpPr txBox="1"/>
          <p:nvPr/>
        </p:nvSpPr>
        <p:spPr>
          <a:xfrm>
            <a:off x="3435348" y="862688"/>
            <a:ext cx="26677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PRODUCTION YIELD</a:t>
            </a:r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F6D23CFF-F57E-4C97-9C3B-76671DD891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1232" y="1523958"/>
            <a:ext cx="4817706" cy="336135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2C38FC5-FEC3-4845-9648-E61828FA1B9E}"/>
              </a:ext>
            </a:extLst>
          </p:cNvPr>
          <p:cNvSpPr txBox="1"/>
          <p:nvPr/>
        </p:nvSpPr>
        <p:spPr>
          <a:xfrm>
            <a:off x="781234" y="6058547"/>
            <a:ext cx="4755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source: Crop Production (USDA)</a:t>
            </a:r>
          </a:p>
        </p:txBody>
      </p:sp>
    </p:spTree>
    <p:extLst>
      <p:ext uri="{BB962C8B-B14F-4D97-AF65-F5344CB8AC3E}">
        <p14:creationId xmlns:p14="http://schemas.microsoft.com/office/powerpoint/2010/main" val="3999098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0222F56-0D03-479F-B9AB-8FCB08363414}"/>
              </a:ext>
            </a:extLst>
          </p:cNvPr>
          <p:cNvSpPr/>
          <p:nvPr/>
        </p:nvSpPr>
        <p:spPr>
          <a:xfrm>
            <a:off x="483659" y="426494"/>
            <a:ext cx="8260264" cy="6001974"/>
          </a:xfrm>
          <a:prstGeom prst="rect">
            <a:avLst/>
          </a:prstGeom>
          <a:solidFill>
            <a:schemeClr val="accent6">
              <a:lumMod val="60000"/>
              <a:lumOff val="40000"/>
              <a:alpha val="38000"/>
            </a:schemeClr>
          </a:solidFill>
          <a:ln w="25400">
            <a:solidFill>
              <a:schemeClr val="accent6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/>
              <a:t>Yield current data may lead to high production</a:t>
            </a:r>
            <a:endParaRPr lang="en-US" sz="2000" b="1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FFBF1BB-6437-4191-B3BE-EEE2C9C8E15A}"/>
              </a:ext>
            </a:extLst>
          </p:cNvPr>
          <p:cNvSpPr/>
          <p:nvPr/>
        </p:nvSpPr>
        <p:spPr>
          <a:xfrm>
            <a:off x="204766" y="187832"/>
            <a:ext cx="8767600" cy="6479298"/>
          </a:xfrm>
          <a:prstGeom prst="rect">
            <a:avLst/>
          </a:prstGeom>
          <a:noFill/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75AAB18-4C94-441C-9959-F20433305BBB}"/>
              </a:ext>
            </a:extLst>
          </p:cNvPr>
          <p:cNvSpPr txBox="1"/>
          <p:nvPr/>
        </p:nvSpPr>
        <p:spPr>
          <a:xfrm>
            <a:off x="5358566" y="5596882"/>
            <a:ext cx="3048000" cy="461665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/>
              <a:t>data_farming</a:t>
            </a:r>
            <a:endParaRPr lang="en-US" sz="24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34F8442-C683-4BC7-B72C-3CE3AE808E15}"/>
              </a:ext>
            </a:extLst>
          </p:cNvPr>
          <p:cNvSpPr txBox="1"/>
          <p:nvPr/>
        </p:nvSpPr>
        <p:spPr>
          <a:xfrm>
            <a:off x="2419922" y="478417"/>
            <a:ext cx="4270598" cy="461665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CORN PRODUCTION BY STATE </a:t>
            </a:r>
          </a:p>
        </p:txBody>
      </p:sp>
      <p:pic>
        <p:nvPicPr>
          <p:cNvPr id="4" name="volatile_crop_production_by_state">
            <a:hlinkClick r:id="" action="ppaction://media"/>
            <a:extLst>
              <a:ext uri="{FF2B5EF4-FFF2-40B4-BE49-F238E27FC236}">
                <a16:creationId xmlns:a16="http://schemas.microsoft.com/office/drawing/2014/main" id="{802C0FFF-73BF-44E7-80E9-1C7CA122227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26315" y="1320533"/>
            <a:ext cx="7491369" cy="421389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5107B82-BAE4-4428-BCBB-62EA9813A978}"/>
              </a:ext>
            </a:extLst>
          </p:cNvPr>
          <p:cNvSpPr txBox="1"/>
          <p:nvPr/>
        </p:nvSpPr>
        <p:spPr>
          <a:xfrm>
            <a:off x="3435348" y="862688"/>
            <a:ext cx="26677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FROM YEAR 2000-2020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33FA-8B5C-4FAE-8DAD-358A655092D7}"/>
              </a:ext>
            </a:extLst>
          </p:cNvPr>
          <p:cNvSpPr txBox="1"/>
          <p:nvPr/>
        </p:nvSpPr>
        <p:spPr>
          <a:xfrm>
            <a:off x="781234" y="6058547"/>
            <a:ext cx="4755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source: Crop Production (USDA)</a:t>
            </a:r>
          </a:p>
        </p:txBody>
      </p:sp>
    </p:spTree>
    <p:extLst>
      <p:ext uri="{BB962C8B-B14F-4D97-AF65-F5344CB8AC3E}">
        <p14:creationId xmlns:p14="http://schemas.microsoft.com/office/powerpoint/2010/main" val="1480653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0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0222F56-0D03-479F-B9AB-8FCB08363414}"/>
              </a:ext>
            </a:extLst>
          </p:cNvPr>
          <p:cNvSpPr/>
          <p:nvPr/>
        </p:nvSpPr>
        <p:spPr>
          <a:xfrm>
            <a:off x="508826" y="428013"/>
            <a:ext cx="8260264" cy="6001974"/>
          </a:xfrm>
          <a:prstGeom prst="rect">
            <a:avLst/>
          </a:prstGeom>
          <a:solidFill>
            <a:schemeClr val="accent6">
              <a:lumMod val="60000"/>
              <a:lumOff val="40000"/>
              <a:alpha val="38000"/>
            </a:schemeClr>
          </a:solidFill>
          <a:ln w="25400">
            <a:solidFill>
              <a:schemeClr val="accent6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000" b="1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FFBF1BB-6437-4191-B3BE-EEE2C9C8E15A}"/>
              </a:ext>
            </a:extLst>
          </p:cNvPr>
          <p:cNvSpPr/>
          <p:nvPr/>
        </p:nvSpPr>
        <p:spPr>
          <a:xfrm>
            <a:off x="204766" y="187832"/>
            <a:ext cx="8767600" cy="6479298"/>
          </a:xfrm>
          <a:prstGeom prst="rect">
            <a:avLst/>
          </a:prstGeom>
          <a:noFill/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75AAB18-4C94-441C-9959-F20433305BBB}"/>
              </a:ext>
            </a:extLst>
          </p:cNvPr>
          <p:cNvSpPr txBox="1"/>
          <p:nvPr/>
        </p:nvSpPr>
        <p:spPr>
          <a:xfrm>
            <a:off x="5358566" y="5596882"/>
            <a:ext cx="3048000" cy="461665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/>
              <a:t>data_farming</a:t>
            </a:r>
            <a:endParaRPr lang="en-US" sz="24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34F8442-C683-4BC7-B72C-3CE3AE808E15}"/>
              </a:ext>
            </a:extLst>
          </p:cNvPr>
          <p:cNvSpPr txBox="1"/>
          <p:nvPr/>
        </p:nvSpPr>
        <p:spPr>
          <a:xfrm>
            <a:off x="2419921" y="478417"/>
            <a:ext cx="4584885" cy="461665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ETF’s vs FUTURES RELATIONSHIPS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39F96F-83A6-4224-BC7A-8FF11813104D}"/>
              </a:ext>
            </a:extLst>
          </p:cNvPr>
          <p:cNvSpPr txBox="1"/>
          <p:nvPr/>
        </p:nvSpPr>
        <p:spPr>
          <a:xfrm>
            <a:off x="781234" y="6058547"/>
            <a:ext cx="4214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source: Alpaca and </a:t>
            </a:r>
            <a:r>
              <a:rPr lang="en-US" dirty="0" err="1"/>
              <a:t>Tradestation</a:t>
            </a:r>
            <a:endParaRPr lang="en-US" dirty="0"/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A029E33D-4EC0-44FC-B805-03FFF7A321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524000"/>
            <a:ext cx="762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299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0222F56-0D03-479F-B9AB-8FCB08363414}"/>
              </a:ext>
            </a:extLst>
          </p:cNvPr>
          <p:cNvSpPr/>
          <p:nvPr/>
        </p:nvSpPr>
        <p:spPr>
          <a:xfrm>
            <a:off x="508826" y="428013"/>
            <a:ext cx="8260264" cy="6001974"/>
          </a:xfrm>
          <a:prstGeom prst="rect">
            <a:avLst/>
          </a:prstGeom>
          <a:solidFill>
            <a:schemeClr val="accent6">
              <a:lumMod val="60000"/>
              <a:lumOff val="40000"/>
              <a:alpha val="38000"/>
            </a:schemeClr>
          </a:solidFill>
          <a:ln w="25400">
            <a:solidFill>
              <a:schemeClr val="accent6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000" b="1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FFBF1BB-6437-4191-B3BE-EEE2C9C8E15A}"/>
              </a:ext>
            </a:extLst>
          </p:cNvPr>
          <p:cNvSpPr/>
          <p:nvPr/>
        </p:nvSpPr>
        <p:spPr>
          <a:xfrm>
            <a:off x="204766" y="187832"/>
            <a:ext cx="8767600" cy="6479298"/>
          </a:xfrm>
          <a:prstGeom prst="rect">
            <a:avLst/>
          </a:prstGeom>
          <a:noFill/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75AAB18-4C94-441C-9959-F20433305BBB}"/>
              </a:ext>
            </a:extLst>
          </p:cNvPr>
          <p:cNvSpPr txBox="1"/>
          <p:nvPr/>
        </p:nvSpPr>
        <p:spPr>
          <a:xfrm>
            <a:off x="5358566" y="5596882"/>
            <a:ext cx="3048000" cy="461665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/>
              <a:t>data_farming</a:t>
            </a:r>
            <a:endParaRPr lang="en-US" sz="24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39F96F-83A6-4224-BC7A-8FF11813104D}"/>
              </a:ext>
            </a:extLst>
          </p:cNvPr>
          <p:cNvSpPr txBox="1"/>
          <p:nvPr/>
        </p:nvSpPr>
        <p:spPr>
          <a:xfrm>
            <a:off x="781234" y="6058547"/>
            <a:ext cx="4478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source: Alpaca, </a:t>
            </a:r>
            <a:r>
              <a:rPr lang="en-US" dirty="0" err="1"/>
              <a:t>Tradestation</a:t>
            </a:r>
            <a:r>
              <a:rPr lang="en-US" dirty="0"/>
              <a:t> and USDA</a:t>
            </a:r>
          </a:p>
        </p:txBody>
      </p:sp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9A18CAA9-0679-4CB0-A2B0-1D082B579D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524000"/>
            <a:ext cx="7620000" cy="3810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0B3B29E-4938-443E-B5AA-F79ED6AC1DB6}"/>
              </a:ext>
            </a:extLst>
          </p:cNvPr>
          <p:cNvSpPr txBox="1"/>
          <p:nvPr/>
        </p:nvSpPr>
        <p:spPr>
          <a:xfrm>
            <a:off x="2419921" y="478417"/>
            <a:ext cx="4584885" cy="461665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ETF’s vs FUTURES RELATIONSHIPS </a:t>
            </a:r>
          </a:p>
        </p:txBody>
      </p:sp>
    </p:spTree>
    <p:extLst>
      <p:ext uri="{BB962C8B-B14F-4D97-AF65-F5344CB8AC3E}">
        <p14:creationId xmlns:p14="http://schemas.microsoft.com/office/powerpoint/2010/main" val="585604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0222F56-0D03-479F-B9AB-8FCB08363414}"/>
              </a:ext>
            </a:extLst>
          </p:cNvPr>
          <p:cNvSpPr/>
          <p:nvPr/>
        </p:nvSpPr>
        <p:spPr>
          <a:xfrm>
            <a:off x="508826" y="428013"/>
            <a:ext cx="8260264" cy="6001974"/>
          </a:xfrm>
          <a:prstGeom prst="rect">
            <a:avLst/>
          </a:prstGeom>
          <a:solidFill>
            <a:schemeClr val="accent6">
              <a:lumMod val="60000"/>
              <a:lumOff val="40000"/>
              <a:alpha val="38000"/>
            </a:schemeClr>
          </a:solidFill>
          <a:ln w="25400">
            <a:solidFill>
              <a:schemeClr val="accent6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000" b="1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FFBF1BB-6437-4191-B3BE-EEE2C9C8E15A}"/>
              </a:ext>
            </a:extLst>
          </p:cNvPr>
          <p:cNvSpPr/>
          <p:nvPr/>
        </p:nvSpPr>
        <p:spPr>
          <a:xfrm>
            <a:off x="204766" y="187832"/>
            <a:ext cx="8767600" cy="6479298"/>
          </a:xfrm>
          <a:prstGeom prst="rect">
            <a:avLst/>
          </a:prstGeom>
          <a:noFill/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75AAB18-4C94-441C-9959-F20433305BBB}"/>
              </a:ext>
            </a:extLst>
          </p:cNvPr>
          <p:cNvSpPr txBox="1"/>
          <p:nvPr/>
        </p:nvSpPr>
        <p:spPr>
          <a:xfrm>
            <a:off x="5358566" y="5596882"/>
            <a:ext cx="3048000" cy="461665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/>
              <a:t>data_farming</a:t>
            </a:r>
            <a:endParaRPr lang="en-US" sz="2400" b="1" dirty="0"/>
          </a:p>
        </p:txBody>
      </p:sp>
      <p:pic>
        <p:nvPicPr>
          <p:cNvPr id="4" name="Picture 3" descr="Chart, waterfall chart&#10;&#10;Description automatically generated">
            <a:extLst>
              <a:ext uri="{FF2B5EF4-FFF2-40B4-BE49-F238E27FC236}">
                <a16:creationId xmlns:a16="http://schemas.microsoft.com/office/drawing/2014/main" id="{800143D2-0F30-4D3F-B4BA-96C41D83AC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524000"/>
            <a:ext cx="7620000" cy="3810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669171C-78A0-41C7-B2F7-ABF92261A233}"/>
              </a:ext>
            </a:extLst>
          </p:cNvPr>
          <p:cNvSpPr txBox="1"/>
          <p:nvPr/>
        </p:nvSpPr>
        <p:spPr>
          <a:xfrm>
            <a:off x="781234" y="6058547"/>
            <a:ext cx="4478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source: Alpaca, </a:t>
            </a:r>
            <a:r>
              <a:rPr lang="en-US" dirty="0" err="1"/>
              <a:t>Tradestation</a:t>
            </a:r>
            <a:r>
              <a:rPr lang="en-US" dirty="0"/>
              <a:t> and USDA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3413245-03A4-4BFC-A50D-B31C91DFE243}"/>
              </a:ext>
            </a:extLst>
          </p:cNvPr>
          <p:cNvSpPr txBox="1"/>
          <p:nvPr/>
        </p:nvSpPr>
        <p:spPr>
          <a:xfrm>
            <a:off x="2419921" y="478417"/>
            <a:ext cx="4584885" cy="461665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ETF’s vs FUTURES RELATIONSHIPS </a:t>
            </a:r>
          </a:p>
        </p:txBody>
      </p:sp>
    </p:spTree>
    <p:extLst>
      <p:ext uri="{BB962C8B-B14F-4D97-AF65-F5344CB8AC3E}">
        <p14:creationId xmlns:p14="http://schemas.microsoft.com/office/powerpoint/2010/main" val="1690029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0222F56-0D03-479F-B9AB-8FCB08363414}"/>
              </a:ext>
            </a:extLst>
          </p:cNvPr>
          <p:cNvSpPr/>
          <p:nvPr/>
        </p:nvSpPr>
        <p:spPr>
          <a:xfrm>
            <a:off x="508826" y="428013"/>
            <a:ext cx="8260264" cy="6001974"/>
          </a:xfrm>
          <a:prstGeom prst="rect">
            <a:avLst/>
          </a:prstGeom>
          <a:solidFill>
            <a:schemeClr val="accent6">
              <a:lumMod val="60000"/>
              <a:lumOff val="40000"/>
              <a:alpha val="38000"/>
            </a:schemeClr>
          </a:solidFill>
          <a:ln w="25400">
            <a:solidFill>
              <a:schemeClr val="accent6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000" b="1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FFBF1BB-6437-4191-B3BE-EEE2C9C8E15A}"/>
              </a:ext>
            </a:extLst>
          </p:cNvPr>
          <p:cNvSpPr/>
          <p:nvPr/>
        </p:nvSpPr>
        <p:spPr>
          <a:xfrm>
            <a:off x="204766" y="187832"/>
            <a:ext cx="8767600" cy="6479298"/>
          </a:xfrm>
          <a:prstGeom prst="rect">
            <a:avLst/>
          </a:prstGeom>
          <a:noFill/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75AAB18-4C94-441C-9959-F20433305BBB}"/>
              </a:ext>
            </a:extLst>
          </p:cNvPr>
          <p:cNvSpPr txBox="1"/>
          <p:nvPr/>
        </p:nvSpPr>
        <p:spPr>
          <a:xfrm>
            <a:off x="5358566" y="5596882"/>
            <a:ext cx="3048000" cy="461665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/>
              <a:t>data_farming</a:t>
            </a:r>
            <a:endParaRPr lang="en-US" sz="24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39F96F-83A6-4224-BC7A-8FF11813104D}"/>
              </a:ext>
            </a:extLst>
          </p:cNvPr>
          <p:cNvSpPr txBox="1"/>
          <p:nvPr/>
        </p:nvSpPr>
        <p:spPr>
          <a:xfrm>
            <a:off x="781234" y="6058547"/>
            <a:ext cx="4755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source: Crop Prod. (USDA), ACIS and RCCs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F5B373-B175-4EF9-A7F5-72B8BB46184A}"/>
              </a:ext>
            </a:extLst>
          </p:cNvPr>
          <p:cNvSpPr txBox="1"/>
          <p:nvPr/>
        </p:nvSpPr>
        <p:spPr>
          <a:xfrm>
            <a:off x="2453478" y="478417"/>
            <a:ext cx="4270598" cy="461665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WEATHER CORRELATIONS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0D1DC5-0ED8-4DE4-A972-9DF64FD6E005}"/>
              </a:ext>
            </a:extLst>
          </p:cNvPr>
          <p:cNvSpPr txBox="1"/>
          <p:nvPr/>
        </p:nvSpPr>
        <p:spPr>
          <a:xfrm>
            <a:off x="3011647" y="862688"/>
            <a:ext cx="33719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TEMPERATURES &amp; PRECIPITATION -NEBRASKA</a:t>
            </a: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66722492-16A9-4CB4-9AAE-9A4BAEB0E0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029" y="1262742"/>
            <a:ext cx="3839111" cy="277216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C0358BA-B839-42F2-88B1-70D73C45600F}"/>
              </a:ext>
            </a:extLst>
          </p:cNvPr>
          <p:cNvSpPr/>
          <p:nvPr/>
        </p:nvSpPr>
        <p:spPr>
          <a:xfrm>
            <a:off x="998288" y="1484851"/>
            <a:ext cx="2843868" cy="1828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CC98103-1F3B-4BD5-BC1F-ACA9186AEEA0}"/>
              </a:ext>
            </a:extLst>
          </p:cNvPr>
          <p:cNvSpPr txBox="1"/>
          <p:nvPr/>
        </p:nvSpPr>
        <p:spPr>
          <a:xfrm>
            <a:off x="1434515" y="2921068"/>
            <a:ext cx="12080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Inversely</a:t>
            </a:r>
          </a:p>
        </p:txBody>
      </p:sp>
      <p:sp>
        <p:nvSpPr>
          <p:cNvPr id="20" name="Arrow: Down 19">
            <a:extLst>
              <a:ext uri="{FF2B5EF4-FFF2-40B4-BE49-F238E27FC236}">
                <a16:creationId xmlns:a16="http://schemas.microsoft.com/office/drawing/2014/main" id="{DEA2E65A-544B-42CE-917D-2BFBCBA8C890}"/>
              </a:ext>
            </a:extLst>
          </p:cNvPr>
          <p:cNvSpPr/>
          <p:nvPr/>
        </p:nvSpPr>
        <p:spPr>
          <a:xfrm rot="10800000">
            <a:off x="1821806" y="3865107"/>
            <a:ext cx="109057" cy="473400"/>
          </a:xfrm>
          <a:prstGeom prst="downArrow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 descr="Table&#10;&#10;Description automatically generated">
            <a:extLst>
              <a:ext uri="{FF2B5EF4-FFF2-40B4-BE49-F238E27FC236}">
                <a16:creationId xmlns:a16="http://schemas.microsoft.com/office/drawing/2014/main" id="{74C4777D-F3CD-4FFC-BB32-262BBEC3CF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2965" y="1256460"/>
            <a:ext cx="3820058" cy="2781688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6159E9F0-E74B-4D4E-9A59-6400B40C16A3}"/>
              </a:ext>
            </a:extLst>
          </p:cNvPr>
          <p:cNvSpPr/>
          <p:nvPr/>
        </p:nvSpPr>
        <p:spPr>
          <a:xfrm>
            <a:off x="4992850" y="1477860"/>
            <a:ext cx="2843868" cy="1828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 descr="Chart&#10;&#10;Description automatically generated">
            <a:extLst>
              <a:ext uri="{FF2B5EF4-FFF2-40B4-BE49-F238E27FC236}">
                <a16:creationId xmlns:a16="http://schemas.microsoft.com/office/drawing/2014/main" id="{9415CBE2-7448-4E1A-B954-FD007660D8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1843" y="1521614"/>
            <a:ext cx="380132" cy="1695974"/>
          </a:xfrm>
          <a:prstGeom prst="rect">
            <a:avLst/>
          </a:prstGeom>
        </p:spPr>
      </p:pic>
      <p:pic>
        <p:nvPicPr>
          <p:cNvPr id="15" name="Picture 14" descr="A picture containing chart&#10;&#10;Description automatically generated">
            <a:extLst>
              <a:ext uri="{FF2B5EF4-FFF2-40B4-BE49-F238E27FC236}">
                <a16:creationId xmlns:a16="http://schemas.microsoft.com/office/drawing/2014/main" id="{5F92E846-C607-4A83-B5F5-8B4A0AF7BA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134" y="1521614"/>
            <a:ext cx="407714" cy="169638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5B0421D-B46E-47BC-8F0F-DCFBAA554335}"/>
              </a:ext>
            </a:extLst>
          </p:cNvPr>
          <p:cNvSpPr txBox="1"/>
          <p:nvPr/>
        </p:nvSpPr>
        <p:spPr>
          <a:xfrm>
            <a:off x="1387880" y="1477860"/>
            <a:ext cx="12080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highly</a:t>
            </a:r>
          </a:p>
        </p:txBody>
      </p:sp>
      <p:sp>
        <p:nvSpPr>
          <p:cNvPr id="30" name="Arrow: Down 29">
            <a:extLst>
              <a:ext uri="{FF2B5EF4-FFF2-40B4-BE49-F238E27FC236}">
                <a16:creationId xmlns:a16="http://schemas.microsoft.com/office/drawing/2014/main" id="{C7A6B0FC-EB09-4349-ACEB-6F938B53A30B}"/>
              </a:ext>
            </a:extLst>
          </p:cNvPr>
          <p:cNvSpPr/>
          <p:nvPr/>
        </p:nvSpPr>
        <p:spPr>
          <a:xfrm rot="10800000">
            <a:off x="2888607" y="3866505"/>
            <a:ext cx="109057" cy="473400"/>
          </a:xfrm>
          <a:prstGeom prst="downArrow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Arrow: Down 31">
            <a:extLst>
              <a:ext uri="{FF2B5EF4-FFF2-40B4-BE49-F238E27FC236}">
                <a16:creationId xmlns:a16="http://schemas.microsoft.com/office/drawing/2014/main" id="{8C215688-2CD4-4E76-A160-25E3E020AF67}"/>
              </a:ext>
            </a:extLst>
          </p:cNvPr>
          <p:cNvSpPr/>
          <p:nvPr/>
        </p:nvSpPr>
        <p:spPr>
          <a:xfrm rot="10800000">
            <a:off x="5883480" y="3858116"/>
            <a:ext cx="109057" cy="473400"/>
          </a:xfrm>
          <a:prstGeom prst="downArrow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Arrow: Down 33">
            <a:extLst>
              <a:ext uri="{FF2B5EF4-FFF2-40B4-BE49-F238E27FC236}">
                <a16:creationId xmlns:a16="http://schemas.microsoft.com/office/drawing/2014/main" id="{D4AB37E3-451A-4548-8430-59CEFB26D721}"/>
              </a:ext>
            </a:extLst>
          </p:cNvPr>
          <p:cNvSpPr/>
          <p:nvPr/>
        </p:nvSpPr>
        <p:spPr>
          <a:xfrm rot="10800000">
            <a:off x="6881771" y="3858116"/>
            <a:ext cx="109057" cy="473400"/>
          </a:xfrm>
          <a:prstGeom prst="downArrow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Arrow: Down 35">
            <a:extLst>
              <a:ext uri="{FF2B5EF4-FFF2-40B4-BE49-F238E27FC236}">
                <a16:creationId xmlns:a16="http://schemas.microsoft.com/office/drawing/2014/main" id="{FD6F8FDC-4A6E-4FB3-BF27-B17D32486BB0}"/>
              </a:ext>
            </a:extLst>
          </p:cNvPr>
          <p:cNvSpPr/>
          <p:nvPr/>
        </p:nvSpPr>
        <p:spPr>
          <a:xfrm>
            <a:off x="3577903" y="2743777"/>
            <a:ext cx="109057" cy="473400"/>
          </a:xfrm>
          <a:prstGeom prst="downArrow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Arrow: Down 39">
            <a:extLst>
              <a:ext uri="{FF2B5EF4-FFF2-40B4-BE49-F238E27FC236}">
                <a16:creationId xmlns:a16="http://schemas.microsoft.com/office/drawing/2014/main" id="{18CAFB8B-6196-4A2C-A295-2BBA83149A51}"/>
              </a:ext>
            </a:extLst>
          </p:cNvPr>
          <p:cNvSpPr/>
          <p:nvPr/>
        </p:nvSpPr>
        <p:spPr>
          <a:xfrm>
            <a:off x="7580854" y="2736786"/>
            <a:ext cx="109057" cy="473400"/>
          </a:xfrm>
          <a:prstGeom prst="downArrow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231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0222F56-0D03-479F-B9AB-8FCB08363414}"/>
              </a:ext>
            </a:extLst>
          </p:cNvPr>
          <p:cNvSpPr/>
          <p:nvPr/>
        </p:nvSpPr>
        <p:spPr>
          <a:xfrm>
            <a:off x="508826" y="428013"/>
            <a:ext cx="8260264" cy="6001974"/>
          </a:xfrm>
          <a:prstGeom prst="rect">
            <a:avLst/>
          </a:prstGeom>
          <a:solidFill>
            <a:schemeClr val="accent6">
              <a:lumMod val="60000"/>
              <a:lumOff val="40000"/>
              <a:alpha val="38000"/>
            </a:schemeClr>
          </a:solidFill>
          <a:ln w="25400">
            <a:solidFill>
              <a:schemeClr val="accent6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000" b="1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FFBF1BB-6437-4191-B3BE-EEE2C9C8E15A}"/>
              </a:ext>
            </a:extLst>
          </p:cNvPr>
          <p:cNvSpPr/>
          <p:nvPr/>
        </p:nvSpPr>
        <p:spPr>
          <a:xfrm>
            <a:off x="204766" y="187832"/>
            <a:ext cx="8767600" cy="6479298"/>
          </a:xfrm>
          <a:prstGeom prst="rect">
            <a:avLst/>
          </a:prstGeom>
          <a:noFill/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75AAB18-4C94-441C-9959-F20433305BBB}"/>
              </a:ext>
            </a:extLst>
          </p:cNvPr>
          <p:cNvSpPr txBox="1"/>
          <p:nvPr/>
        </p:nvSpPr>
        <p:spPr>
          <a:xfrm>
            <a:off x="5358566" y="5596882"/>
            <a:ext cx="3048000" cy="461665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/>
              <a:t>data_farming</a:t>
            </a:r>
            <a:endParaRPr lang="en-US" sz="24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34F8442-C683-4BC7-B72C-3CE3AE808E15}"/>
              </a:ext>
            </a:extLst>
          </p:cNvPr>
          <p:cNvSpPr txBox="1"/>
          <p:nvPr/>
        </p:nvSpPr>
        <p:spPr>
          <a:xfrm>
            <a:off x="2419922" y="478417"/>
            <a:ext cx="4270598" cy="461665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WEATHER CORRELATIONS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827F14-722F-4002-810E-31B69B7AD80E}"/>
              </a:ext>
            </a:extLst>
          </p:cNvPr>
          <p:cNvSpPr txBox="1"/>
          <p:nvPr/>
        </p:nvSpPr>
        <p:spPr>
          <a:xfrm>
            <a:off x="3586350" y="862688"/>
            <a:ext cx="26677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PRECIPITATIONS - SPRING</a:t>
            </a:r>
          </a:p>
        </p:txBody>
      </p:sp>
      <p:pic>
        <p:nvPicPr>
          <p:cNvPr id="8" name="Picture 7" descr="Chart, waterfall chart&#10;&#10;Description automatically generated">
            <a:extLst>
              <a:ext uri="{FF2B5EF4-FFF2-40B4-BE49-F238E27FC236}">
                <a16:creationId xmlns:a16="http://schemas.microsoft.com/office/drawing/2014/main" id="{B35BC6C5-F380-4357-8F8B-F60FD72A51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275" y="1096404"/>
            <a:ext cx="4123590" cy="1933126"/>
          </a:xfrm>
          <a:prstGeom prst="rect">
            <a:avLst/>
          </a:prstGeom>
        </p:spPr>
      </p:pic>
      <p:pic>
        <p:nvPicPr>
          <p:cNvPr id="15" name="Picture 14" descr="Chart, waterfall chart&#10;&#10;Description automatically generated">
            <a:extLst>
              <a:ext uri="{FF2B5EF4-FFF2-40B4-BE49-F238E27FC236}">
                <a16:creationId xmlns:a16="http://schemas.microsoft.com/office/drawing/2014/main" id="{909682F8-2E54-4317-A475-ECB49C7A6B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09" y="4220122"/>
            <a:ext cx="4287743" cy="2103145"/>
          </a:xfrm>
          <a:prstGeom prst="rect">
            <a:avLst/>
          </a:prstGeom>
        </p:spPr>
      </p:pic>
      <p:pic>
        <p:nvPicPr>
          <p:cNvPr id="5" name="Picture 4" descr="Chart, scatter chart, waterfall chart&#10;&#10;Description automatically generated">
            <a:extLst>
              <a:ext uri="{FF2B5EF4-FFF2-40B4-BE49-F238E27FC236}">
                <a16:creationId xmlns:a16="http://schemas.microsoft.com/office/drawing/2014/main" id="{A58E93A6-4169-4552-ACE7-F5138DA113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2299" y="2796317"/>
            <a:ext cx="4287743" cy="1870320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0698CF9C-F210-4D52-9FD4-0A07FFF8CD90}"/>
              </a:ext>
            </a:extLst>
          </p:cNvPr>
          <p:cNvSpPr/>
          <p:nvPr/>
        </p:nvSpPr>
        <p:spPr>
          <a:xfrm>
            <a:off x="1006679" y="2062967"/>
            <a:ext cx="944994" cy="733350"/>
          </a:xfrm>
          <a:prstGeom prst="ellipse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7768233-4C0B-4CA5-A7A4-91237C05FAC0}"/>
              </a:ext>
            </a:extLst>
          </p:cNvPr>
          <p:cNvSpPr/>
          <p:nvPr/>
        </p:nvSpPr>
        <p:spPr>
          <a:xfrm>
            <a:off x="4732793" y="3716998"/>
            <a:ext cx="1047222" cy="733350"/>
          </a:xfrm>
          <a:prstGeom prst="ellipse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FE19500-5988-434B-BFF1-8ACE772DC1DF}"/>
              </a:ext>
            </a:extLst>
          </p:cNvPr>
          <p:cNvSpPr/>
          <p:nvPr/>
        </p:nvSpPr>
        <p:spPr>
          <a:xfrm>
            <a:off x="866862" y="5412974"/>
            <a:ext cx="1047222" cy="733350"/>
          </a:xfrm>
          <a:prstGeom prst="ellipse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062A1506-B7E5-46DB-BB31-381486F3A227}"/>
              </a:ext>
            </a:extLst>
          </p:cNvPr>
          <p:cNvCxnSpPr>
            <a:cxnSpLocks/>
          </p:cNvCxnSpPr>
          <p:nvPr/>
        </p:nvCxnSpPr>
        <p:spPr>
          <a:xfrm>
            <a:off x="1951673" y="2894202"/>
            <a:ext cx="2420626" cy="104023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81F60F5-C52F-480C-A9E0-F56C155C1590}"/>
              </a:ext>
            </a:extLst>
          </p:cNvPr>
          <p:cNvCxnSpPr>
            <a:cxnSpLocks/>
          </p:cNvCxnSpPr>
          <p:nvPr/>
        </p:nvCxnSpPr>
        <p:spPr>
          <a:xfrm flipH="1">
            <a:off x="1951673" y="4450348"/>
            <a:ext cx="3202932" cy="1311248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6407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658</TotalTime>
  <Words>292</Words>
  <Application>Microsoft Office PowerPoint</Application>
  <PresentationFormat>On-screen Show (4:3)</PresentationFormat>
  <Paragraphs>67</Paragraphs>
  <Slides>14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haydee benzaquen</dc:creator>
  <cp:lastModifiedBy>haydee benzaquen</cp:lastModifiedBy>
  <cp:revision>44</cp:revision>
  <dcterms:created xsi:type="dcterms:W3CDTF">2020-11-06T01:11:24Z</dcterms:created>
  <dcterms:modified xsi:type="dcterms:W3CDTF">2020-11-06T20:29:18Z</dcterms:modified>
</cp:coreProperties>
</file>